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5"/>
  </p:notesMasterIdLst>
  <p:sldIdLst>
    <p:sldId id="256" r:id="rId2"/>
    <p:sldId id="390" r:id="rId3"/>
    <p:sldId id="452" r:id="rId4"/>
    <p:sldId id="467" r:id="rId5"/>
    <p:sldId id="470" r:id="rId6"/>
    <p:sldId id="449" r:id="rId7"/>
    <p:sldId id="451" r:id="rId8"/>
    <p:sldId id="462" r:id="rId9"/>
    <p:sldId id="436" r:id="rId10"/>
    <p:sldId id="458" r:id="rId11"/>
    <p:sldId id="466" r:id="rId12"/>
    <p:sldId id="464" r:id="rId13"/>
    <p:sldId id="465" r:id="rId14"/>
    <p:sldId id="454" r:id="rId15"/>
    <p:sldId id="443" r:id="rId16"/>
    <p:sldId id="445" r:id="rId17"/>
    <p:sldId id="448" r:id="rId18"/>
    <p:sldId id="456" r:id="rId19"/>
    <p:sldId id="440" r:id="rId20"/>
    <p:sldId id="444" r:id="rId21"/>
    <p:sldId id="277" r:id="rId22"/>
    <p:sldId id="455" r:id="rId23"/>
    <p:sldId id="469" r:id="rId24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20EBCDA-7B5D-AD45-8094-4009A4115155}">
          <p14:sldIdLst>
            <p14:sldId id="256"/>
            <p14:sldId id="390"/>
            <p14:sldId id="452"/>
            <p14:sldId id="467"/>
            <p14:sldId id="470"/>
            <p14:sldId id="449"/>
            <p14:sldId id="451"/>
            <p14:sldId id="462"/>
            <p14:sldId id="436"/>
            <p14:sldId id="458"/>
            <p14:sldId id="466"/>
            <p14:sldId id="464"/>
            <p14:sldId id="465"/>
            <p14:sldId id="454"/>
            <p14:sldId id="443"/>
            <p14:sldId id="445"/>
            <p14:sldId id="448"/>
            <p14:sldId id="456"/>
            <p14:sldId id="440"/>
            <p14:sldId id="444"/>
            <p14:sldId id="277"/>
            <p14:sldId id="455"/>
            <p14:sldId id="4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F73100"/>
    <a:srgbClr val="9C2300"/>
    <a:srgbClr val="FFFFFF"/>
    <a:srgbClr val="000000"/>
    <a:srgbClr val="FF7700"/>
    <a:srgbClr val="008000"/>
    <a:srgbClr val="B60033"/>
    <a:srgbClr val="DCA800"/>
    <a:srgbClr val="EAD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37" autoAdjust="0"/>
    <p:restoredTop sz="78341"/>
  </p:normalViewPr>
  <p:slideViewPr>
    <p:cSldViewPr snapToGrid="0">
      <p:cViewPr varScale="1">
        <p:scale>
          <a:sx n="78" d="100"/>
          <a:sy n="78" d="100"/>
        </p:scale>
        <p:origin x="27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B0CA21C-B112-4BD8-B9E9-462888A52112}" type="datetimeFigureOut">
              <a:rPr lang="en-US" smtClean="0"/>
              <a:t>10/14/20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A80BC8A-3D2D-4399-A152-F8F7638B0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9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5736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79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07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683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840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8098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146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073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6041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4103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48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478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787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468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6199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0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548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48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566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04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7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81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0BC8A-3D2D-4399-A152-F8F7638B02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17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82665166-9C98-5440-90A4-10C51C7FAF29}"/>
              </a:ext>
            </a:extLst>
          </p:cNvPr>
          <p:cNvSpPr/>
          <p:nvPr userDrawn="1"/>
        </p:nvSpPr>
        <p:spPr>
          <a:xfrm>
            <a:off x="-10274" y="-20548"/>
            <a:ext cx="12202274" cy="3622586"/>
          </a:xfrm>
          <a:prstGeom prst="flowChartProcess">
            <a:avLst/>
          </a:prstGeom>
          <a:solidFill>
            <a:srgbClr val="DCA800"/>
          </a:solidFill>
          <a:effectLst>
            <a:softEdge rad="12700"/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25190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639B0-AC23-EA4E-83B5-BF7970CF7877}" type="datetime1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2014" y="6356350"/>
            <a:ext cx="2743200" cy="365125"/>
          </a:xfrm>
        </p:spPr>
        <p:txBody>
          <a:bodyPr/>
          <a:lstStyle/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729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CF633-6EDA-3144-A792-EDAE74F0023D}" type="datetime1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206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15493-5ABC-0A44-A26E-F014A94C73AF}" type="datetime1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48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Process 6"/>
          <p:cNvSpPr/>
          <p:nvPr userDrawn="1"/>
        </p:nvSpPr>
        <p:spPr>
          <a:xfrm>
            <a:off x="-10274" y="-20548"/>
            <a:ext cx="12202274" cy="1076616"/>
          </a:xfrm>
          <a:prstGeom prst="flowChartProcess">
            <a:avLst/>
          </a:prstGeom>
          <a:solidFill>
            <a:srgbClr val="DCA800"/>
          </a:solidFill>
          <a:effectLst>
            <a:softEdge rad="12700"/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685" y="29189"/>
            <a:ext cx="11352573" cy="102687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C422-8AB3-7249-8909-D058F8149134}" type="datetime1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5058" y="6356350"/>
            <a:ext cx="2743200" cy="365125"/>
          </a:xfrm>
        </p:spPr>
        <p:txBody>
          <a:bodyPr/>
          <a:lstStyle/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B05D8DE-AD85-E74A-A959-DBA3BDEF3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1871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5BED7-0B22-694C-9BD9-F1119AF213CD}" type="datetime1">
              <a:rPr lang="en-US" smtClean="0"/>
              <a:t>10/14/20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lowchart: Process 5"/>
          <p:cNvSpPr/>
          <p:nvPr userDrawn="1"/>
        </p:nvSpPr>
        <p:spPr>
          <a:xfrm>
            <a:off x="-10274" y="-20548"/>
            <a:ext cx="6572250" cy="1478042"/>
          </a:xfrm>
          <a:prstGeom prst="flowChartProcess">
            <a:avLst/>
          </a:prstGeom>
          <a:solidFill>
            <a:srgbClr val="DCA800"/>
          </a:solidFill>
          <a:effectLst>
            <a:softEdge rad="12700"/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18655" y="29189"/>
            <a:ext cx="6243321" cy="1325563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59310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EC8E6-E0A6-6547-8889-0E4799F5BBBC}" type="datetime1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405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01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48906-4A29-E845-BBDC-013E77BF267C}" type="datetime1">
              <a:rPr lang="en-US" smtClean="0"/>
              <a:t>10/14/20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505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A0D1B-4506-5C4A-8CC6-74212BAE9290}" type="datetime1">
              <a:rPr lang="en-US" smtClean="0"/>
              <a:t>10/14/20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59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F33D-E689-6D4E-B1AF-6A662F3324E4}" type="datetime1">
              <a:rPr lang="en-US" smtClean="0"/>
              <a:t>10/14/20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34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3B83F-6918-314C-BD5A-9576C74EDFFD}" type="datetime1">
              <a:rPr lang="en-US" smtClean="0"/>
              <a:t>10/14/20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538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8966A-C1AE-D54B-9947-09EB4F4AEA0B}" type="datetime1">
              <a:rPr lang="en-US" smtClean="0"/>
              <a:t>10/14/20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388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70CCC-144A-6049-B5BC-6C98E61E3F55}" type="datetime1">
              <a:rPr lang="en-US" smtClean="0"/>
              <a:t>10/14/20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B656B-1D4C-4693-B2DE-D7EA6C991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43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8" r:id="rId3"/>
    <p:sldLayoutId id="2147483675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7017" y="754046"/>
            <a:ext cx="10937966" cy="2387600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tx1"/>
                </a:solidFill>
              </a:rPr>
              <a:t>Spatial-Intensity Transform GANs</a:t>
            </a:r>
            <a:br>
              <a:rPr lang="en-US" sz="4800" b="1" dirty="0">
                <a:solidFill>
                  <a:schemeClr val="tx1"/>
                </a:solidFill>
              </a:rPr>
            </a:br>
            <a:br>
              <a:rPr lang="en-US" sz="2400" b="1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for High Fidelity Medical Image-to-Image Translation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45554"/>
            <a:ext cx="9144000" cy="1170709"/>
          </a:xfrm>
        </p:spPr>
        <p:txBody>
          <a:bodyPr>
            <a:normAutofit/>
          </a:bodyPr>
          <a:lstStyle/>
          <a:p>
            <a:r>
              <a:rPr lang="en-US" sz="2800" dirty="0"/>
              <a:t>Clinton Wang, Natalia </a:t>
            </a:r>
            <a:r>
              <a:rPr lang="en-US" sz="2800" dirty="0" err="1"/>
              <a:t>Rost</a:t>
            </a:r>
            <a:r>
              <a:rPr lang="en-US" sz="2800" dirty="0"/>
              <a:t>, Polina </a:t>
            </a:r>
            <a:r>
              <a:rPr lang="en-US" sz="2800" dirty="0" err="1"/>
              <a:t>Golland</a:t>
            </a:r>
            <a:endParaRPr lang="en-US" sz="2800" dirty="0"/>
          </a:p>
        </p:txBody>
      </p:sp>
      <p:pic>
        <p:nvPicPr>
          <p:cNvPr id="4" name="Picture 2" descr="mit_csai_top"/>
          <p:cNvPicPr>
            <a:picLocks noChangeAspect="1" noChangeArrowheads="1"/>
          </p:cNvPicPr>
          <p:nvPr/>
        </p:nvPicPr>
        <p:blipFill rotWithShape="1">
          <a:blip r:embed="rId3" cstate="print"/>
          <a:srcRect t="17308" r="49430" b="52509"/>
          <a:stretch/>
        </p:blipFill>
        <p:spPr bwMode="auto">
          <a:xfrm>
            <a:off x="383500" y="6016469"/>
            <a:ext cx="6673868" cy="6891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 descr="mit_csai_top"/>
          <p:cNvPicPr>
            <a:picLocks noChangeAspect="1" noChangeArrowheads="1"/>
          </p:cNvPicPr>
          <p:nvPr/>
        </p:nvPicPr>
        <p:blipFill>
          <a:blip r:embed="rId3" cstate="print"/>
          <a:srcRect l="71862"/>
          <a:stretch>
            <a:fillRect/>
          </a:stretch>
        </p:blipFill>
        <p:spPr bwMode="auto">
          <a:xfrm>
            <a:off x="383500" y="5333798"/>
            <a:ext cx="1461342" cy="8984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0BB1F1-2770-6649-A314-94DD07C699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2872" y="5407377"/>
            <a:ext cx="3692111" cy="102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358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36E75F3-6E0C-6F43-873B-BEC348C28C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195391" y="1106328"/>
            <a:ext cx="9311896" cy="377473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1B1ED4-F0AF-284C-881D-623BE99A2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92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36E75F3-6E0C-6F43-873B-BEC348C28C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195391" y="1106328"/>
            <a:ext cx="9311896" cy="3774738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1A6D92-984A-104F-9611-D3086D71AA3B}"/>
              </a:ext>
            </a:extLst>
          </p:cNvPr>
          <p:cNvSpPr txBox="1">
            <a:spLocks/>
          </p:cNvSpPr>
          <p:nvPr/>
        </p:nvSpPr>
        <p:spPr>
          <a:xfrm>
            <a:off x="470263" y="4931327"/>
            <a:ext cx="11197995" cy="1897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Output images should:</a:t>
            </a:r>
          </a:p>
          <a:p>
            <a:pPr lvl="1"/>
            <a:r>
              <a:rPr lang="en-US" sz="2800" dirty="0"/>
              <a:t>Be consistent with original image </a:t>
            </a:r>
            <a:r>
              <a:rPr lang="en-US" sz="2800" dirty="0">
                <a:sym typeface="Wingdings" pitchFamily="2" charset="2"/>
              </a:rPr>
              <a:t> </a:t>
            </a:r>
            <a:r>
              <a:rPr lang="en-US" sz="2800" dirty="0"/>
              <a:t>cycle consistency loss</a:t>
            </a:r>
          </a:p>
        </p:txBody>
      </p:sp>
      <p:sp>
        <p:nvSpPr>
          <p:cNvPr id="8" name="Donut 7">
            <a:extLst>
              <a:ext uri="{FF2B5EF4-FFF2-40B4-BE49-F238E27FC236}">
                <a16:creationId xmlns:a16="http://schemas.microsoft.com/office/drawing/2014/main" id="{68ED4F3D-6D3B-4E46-B7B2-89A9D296BB4A}"/>
              </a:ext>
            </a:extLst>
          </p:cNvPr>
          <p:cNvSpPr/>
          <p:nvPr/>
        </p:nvSpPr>
        <p:spPr>
          <a:xfrm>
            <a:off x="7207625" y="1106327"/>
            <a:ext cx="3544464" cy="1499933"/>
          </a:xfrm>
          <a:prstGeom prst="donut">
            <a:avLst>
              <a:gd name="adj" fmla="val 341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62ACC8-B98F-084C-AF6D-C2E9BC306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030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36E75F3-6E0C-6F43-873B-BEC348C28C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195391" y="1106328"/>
            <a:ext cx="9311896" cy="3774738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1A6D92-984A-104F-9611-D3086D71AA3B}"/>
              </a:ext>
            </a:extLst>
          </p:cNvPr>
          <p:cNvSpPr txBox="1">
            <a:spLocks/>
          </p:cNvSpPr>
          <p:nvPr/>
        </p:nvSpPr>
        <p:spPr>
          <a:xfrm>
            <a:off x="470263" y="4931327"/>
            <a:ext cx="11197995" cy="1897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Output images should:</a:t>
            </a:r>
          </a:p>
          <a:p>
            <a:pPr lvl="1"/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 consistent with original image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cycle consistency loss</a:t>
            </a:r>
          </a:p>
          <a:p>
            <a:pPr lvl="1"/>
            <a:r>
              <a:rPr lang="en-US" sz="2800" dirty="0"/>
              <a:t>Match target domain </a:t>
            </a:r>
            <a:r>
              <a:rPr lang="en-US" sz="2800" dirty="0">
                <a:sym typeface="Wingdings" pitchFamily="2" charset="2"/>
              </a:rPr>
              <a:t> attribute loss</a:t>
            </a:r>
          </a:p>
        </p:txBody>
      </p:sp>
      <p:sp>
        <p:nvSpPr>
          <p:cNvPr id="6" name="Donut 5">
            <a:extLst>
              <a:ext uri="{FF2B5EF4-FFF2-40B4-BE49-F238E27FC236}">
                <a16:creationId xmlns:a16="http://schemas.microsoft.com/office/drawing/2014/main" id="{91E2861E-486A-FF41-8EB4-F8FAD37BF69E}"/>
              </a:ext>
            </a:extLst>
          </p:cNvPr>
          <p:cNvSpPr/>
          <p:nvPr/>
        </p:nvSpPr>
        <p:spPr>
          <a:xfrm>
            <a:off x="6962823" y="2243731"/>
            <a:ext cx="3544464" cy="1499933"/>
          </a:xfrm>
          <a:prstGeom prst="donut">
            <a:avLst>
              <a:gd name="adj" fmla="val 341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194B11-975A-764B-A915-131405653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145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36E75F3-6E0C-6F43-873B-BEC348C28C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195391" y="1106328"/>
            <a:ext cx="9311896" cy="3774738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1A6D92-984A-104F-9611-D3086D71AA3B}"/>
              </a:ext>
            </a:extLst>
          </p:cNvPr>
          <p:cNvSpPr txBox="1">
            <a:spLocks/>
          </p:cNvSpPr>
          <p:nvPr/>
        </p:nvSpPr>
        <p:spPr>
          <a:xfrm>
            <a:off x="470263" y="4931327"/>
            <a:ext cx="11197995" cy="1897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Output images should:</a:t>
            </a:r>
          </a:p>
          <a:p>
            <a:pPr lvl="1"/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 consistent with original image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cycle consistency loss</a:t>
            </a:r>
          </a:p>
          <a:p>
            <a:pPr lvl="1"/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Match target domain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sym typeface="Wingdings" pitchFamily="2" charset="2"/>
              </a:rPr>
              <a:t> attribute loss</a:t>
            </a:r>
          </a:p>
          <a:p>
            <a:pPr lvl="1"/>
            <a:r>
              <a:rPr lang="en-US" sz="2800" dirty="0">
                <a:sym typeface="Wingdings" pitchFamily="2" charset="2"/>
              </a:rPr>
              <a:t>Appear realistic  adversarial loss</a:t>
            </a:r>
            <a:endParaRPr lang="en-US" sz="2800" dirty="0"/>
          </a:p>
        </p:txBody>
      </p:sp>
      <p:sp>
        <p:nvSpPr>
          <p:cNvPr id="6" name="Donut 5">
            <a:extLst>
              <a:ext uri="{FF2B5EF4-FFF2-40B4-BE49-F238E27FC236}">
                <a16:creationId xmlns:a16="http://schemas.microsoft.com/office/drawing/2014/main" id="{F2CB56FA-5CA0-C549-993C-A686DD55DCC5}"/>
              </a:ext>
            </a:extLst>
          </p:cNvPr>
          <p:cNvSpPr/>
          <p:nvPr/>
        </p:nvSpPr>
        <p:spPr>
          <a:xfrm>
            <a:off x="6962823" y="3381133"/>
            <a:ext cx="3544464" cy="1499933"/>
          </a:xfrm>
          <a:prstGeom prst="donut">
            <a:avLst>
              <a:gd name="adj" fmla="val 341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A582B4-3B2C-AF4A-9B6D-AAF9DD0FE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85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06524-6F71-674E-81D0-20B23483AAD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0263" y="1449977"/>
            <a:ext cx="11197995" cy="5102634"/>
          </a:xfrm>
        </p:spPr>
        <p:txBody>
          <a:bodyPr>
            <a:normAutofit/>
          </a:bodyPr>
          <a:lstStyle/>
          <a:p>
            <a:pPr marL="0" indent="0">
              <a:buClr>
                <a:srgbClr val="000000"/>
              </a:buClr>
              <a:buNone/>
            </a:pPr>
            <a:r>
              <a:rPr lang="en-US" sz="3200" dirty="0"/>
              <a:t>MRI-GENIE study</a:t>
            </a:r>
          </a:p>
          <a:p>
            <a:pPr>
              <a:buClr>
                <a:srgbClr val="000000"/>
              </a:buClr>
            </a:pPr>
            <a:r>
              <a:rPr lang="en-US" sz="3200" dirty="0"/>
              <a:t>Patients with acute ischemic stroke</a:t>
            </a:r>
          </a:p>
          <a:p>
            <a:pPr>
              <a:buClr>
                <a:srgbClr val="000000"/>
              </a:buClr>
            </a:pPr>
            <a:r>
              <a:rPr lang="en-US" sz="3200" dirty="0"/>
              <a:t>12 clinical sites, 1821 axial T2 FLAIRs</a:t>
            </a:r>
          </a:p>
          <a:p>
            <a:pPr>
              <a:buClr>
                <a:srgbClr val="000000"/>
              </a:buClr>
            </a:pPr>
            <a:r>
              <a:rPr lang="en-US" sz="3200" dirty="0"/>
              <a:t>Condition on age and stroke severity (partially labeled)</a:t>
            </a:r>
          </a:p>
          <a:p>
            <a:pPr marL="0" indent="0">
              <a:buClr>
                <a:srgbClr val="000000"/>
              </a:buClr>
              <a:buNone/>
            </a:pPr>
            <a:endParaRPr lang="en-US" sz="3200" dirty="0"/>
          </a:p>
          <a:p>
            <a:pPr>
              <a:buClr>
                <a:srgbClr val="000000"/>
              </a:buClr>
            </a:pPr>
            <a:r>
              <a:rPr lang="en-US" sz="3200" dirty="0"/>
              <a:t>Tune hyperparameters with 5-fold cross-validation on 418 images from 1 site</a:t>
            </a:r>
          </a:p>
          <a:p>
            <a:pPr>
              <a:buClr>
                <a:srgbClr val="000000"/>
              </a:buClr>
            </a:pPr>
            <a:endParaRPr lang="en-US" sz="3200" dirty="0"/>
          </a:p>
          <a:p>
            <a:pPr>
              <a:buClr>
                <a:srgbClr val="000000"/>
              </a:buClr>
            </a:pPr>
            <a:r>
              <a:rPr lang="en-US" sz="3200" dirty="0"/>
              <a:t>Test on 11 other sites - all results are from testing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260F68-2992-994D-9CA8-91533AD4D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294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Outputs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A5E68EB-58ED-0245-AEE1-D558CD66AD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521" y="1035980"/>
            <a:ext cx="8528958" cy="586899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DA762B-D5EA-1B45-9769-47C5DCBCD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320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144963-FBB8-1243-9B4C-67D2EEAFC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127" y="1423137"/>
            <a:ext cx="10291746" cy="362960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E5D0EB2-AE04-E54B-A9B0-7BBF8E22D198}"/>
              </a:ext>
            </a:extLst>
          </p:cNvPr>
          <p:cNvSpPr txBox="1">
            <a:spLocks/>
          </p:cNvSpPr>
          <p:nvPr/>
        </p:nvSpPr>
        <p:spPr>
          <a:xfrm>
            <a:off x="896649" y="5434863"/>
            <a:ext cx="10345224" cy="1026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sz="3200" dirty="0"/>
              <a:t>SIT-GAN provides a disentangled view of morphological and tissue intensity changes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D16388-03AD-8A42-8C16-5FA4102C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08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Comparison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7F81CB-DFD8-8545-A711-2CF4D0550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50" y="2089150"/>
            <a:ext cx="11798300" cy="26797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6C64C8-23BE-D64D-945A-9CD4A0A26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694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Model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06524-6F71-674E-81D0-20B23483AAD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0263" y="1449977"/>
            <a:ext cx="11197995" cy="5102634"/>
          </a:xfrm>
        </p:spPr>
        <p:txBody>
          <a:bodyPr>
            <a:normAutofit/>
          </a:bodyPr>
          <a:lstStyle/>
          <a:p>
            <a:pPr marL="0" indent="0">
              <a:buClr>
                <a:srgbClr val="000000"/>
              </a:buClr>
              <a:buNone/>
            </a:pPr>
            <a:r>
              <a:rPr lang="en-US" sz="3200" dirty="0"/>
              <a:t>Measures of image fidelity (realism)</a:t>
            </a:r>
          </a:p>
          <a:p>
            <a:pPr>
              <a:buClr>
                <a:srgbClr val="000000"/>
              </a:buClr>
            </a:pPr>
            <a:r>
              <a:rPr lang="en-US" sz="3200" dirty="0"/>
              <a:t>FID (Fréchet Inception distance)</a:t>
            </a:r>
          </a:p>
          <a:p>
            <a:pPr marL="457200" lvl="1" indent="0">
              <a:buClr>
                <a:srgbClr val="000000"/>
              </a:buClr>
              <a:buNone/>
            </a:pPr>
            <a:r>
              <a:rPr lang="en-US" sz="2000" dirty="0" err="1"/>
              <a:t>Heusel</a:t>
            </a:r>
            <a:r>
              <a:rPr lang="en-US" sz="2000" dirty="0"/>
              <a:t> et al. GANs trained by a two time-scale update rule converge to a local Nash equilibrium. </a:t>
            </a:r>
            <a:r>
              <a:rPr lang="en-US" sz="2000" dirty="0" err="1"/>
              <a:t>NeurIPS</a:t>
            </a:r>
            <a:r>
              <a:rPr lang="en-US" sz="2000" dirty="0"/>
              <a:t> 2017.</a:t>
            </a:r>
            <a:endParaRPr lang="en-US" dirty="0"/>
          </a:p>
          <a:p>
            <a:pPr>
              <a:buClr>
                <a:srgbClr val="000000"/>
              </a:buClr>
            </a:pPr>
            <a:r>
              <a:rPr lang="en-US" sz="3200" dirty="0"/>
              <a:t>Precision and recall for distributions</a:t>
            </a:r>
          </a:p>
          <a:p>
            <a:pPr marL="457200" lvl="1" indent="0">
              <a:buClr>
                <a:srgbClr val="000000"/>
              </a:buClr>
              <a:buNone/>
            </a:pPr>
            <a:r>
              <a:rPr lang="en-US" sz="2000" dirty="0" err="1"/>
              <a:t>Sajjadi</a:t>
            </a:r>
            <a:r>
              <a:rPr lang="en-US" sz="2000" dirty="0"/>
              <a:t> et al. Assessing generative models via precision and recall. </a:t>
            </a:r>
            <a:r>
              <a:rPr lang="en-US" sz="2000" dirty="0" err="1"/>
              <a:t>NeurIPS</a:t>
            </a:r>
            <a:r>
              <a:rPr lang="en-US" sz="2000" dirty="0"/>
              <a:t> 2018.</a:t>
            </a:r>
          </a:p>
          <a:p>
            <a:pPr marL="0" indent="0">
              <a:buClr>
                <a:srgbClr val="000000"/>
              </a:buClr>
              <a:buNone/>
            </a:pPr>
            <a:endParaRPr lang="en-US" sz="3200" dirty="0"/>
          </a:p>
          <a:p>
            <a:pPr marL="0" indent="0">
              <a:buClr>
                <a:srgbClr val="000000"/>
              </a:buClr>
              <a:buNone/>
            </a:pPr>
            <a:r>
              <a:rPr lang="en-US" sz="3200" dirty="0"/>
              <a:t>Measure of target domain matching</a:t>
            </a:r>
          </a:p>
          <a:p>
            <a:pPr>
              <a:buClr>
                <a:srgbClr val="000000"/>
              </a:buClr>
            </a:pPr>
            <a:r>
              <a:rPr lang="en-US" sz="3200" dirty="0"/>
              <a:t>MSE between desired attributes and estimated attributes</a:t>
            </a:r>
          </a:p>
          <a:p>
            <a:pPr lvl="1">
              <a:buClr>
                <a:srgbClr val="000000"/>
              </a:buClr>
            </a:pPr>
            <a:r>
              <a:rPr lang="en-US" dirty="0"/>
              <a:t>age and NIHSS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B826F4-8D7B-5E4D-B832-AC9115F1D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68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110144-70C4-A74B-9011-006B41F828E6}"/>
              </a:ext>
            </a:extLst>
          </p:cNvPr>
          <p:cNvSpPr/>
          <p:nvPr/>
        </p:nvSpPr>
        <p:spPr>
          <a:xfrm>
            <a:off x="1333500" y="5649166"/>
            <a:ext cx="9702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Spatial-intensity transforms cause a trade off between image quality and target attribute matching.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306642-32A9-A54D-AEB7-0E73C89F5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692" y="1324947"/>
            <a:ext cx="9922616" cy="420810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794B4-C57E-AE41-9187-367726353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25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Medical Image-to-Image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06524-6F71-674E-81D0-20B23483AAD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0263" y="1449977"/>
            <a:ext cx="11197995" cy="51026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Mapping medical images from one domain to another is a common task</a:t>
            </a:r>
          </a:p>
          <a:p>
            <a:pPr lvl="1"/>
            <a:r>
              <a:rPr lang="en-US" sz="3200" dirty="0"/>
              <a:t>Super-resolution</a:t>
            </a:r>
          </a:p>
          <a:p>
            <a:pPr lvl="1"/>
            <a:r>
              <a:rPr lang="en-US" sz="3200" dirty="0"/>
              <a:t>Modality transfer (CT to MR)</a:t>
            </a:r>
          </a:p>
          <a:p>
            <a:pPr lvl="1"/>
            <a:r>
              <a:rPr lang="en-US" sz="3200" dirty="0"/>
              <a:t>Predicting longitudinal images</a:t>
            </a:r>
          </a:p>
          <a:p>
            <a:pPr lvl="1"/>
            <a:r>
              <a:rPr lang="en-US" sz="3200" dirty="0"/>
              <a:t>Visualizing counterfactuals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274B1-0FCA-3647-B83D-67368F9F2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5451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Comparison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0E7DBB8-3A84-5A41-868F-48E51FF00B1B}"/>
              </a:ext>
            </a:extLst>
          </p:cNvPr>
          <p:cNvGrpSpPr/>
          <p:nvPr/>
        </p:nvGrpSpPr>
        <p:grpSpPr>
          <a:xfrm>
            <a:off x="3158835" y="1023084"/>
            <a:ext cx="8717479" cy="5834916"/>
            <a:chOff x="2506425" y="315833"/>
            <a:chExt cx="7371107" cy="4933742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AD023CA-00C0-914D-AAAF-A1AF57DE8762}"/>
                </a:ext>
              </a:extLst>
            </p:cNvPr>
            <p:cNvSpPr/>
            <p:nvPr/>
          </p:nvSpPr>
          <p:spPr>
            <a:xfrm>
              <a:off x="2506425" y="351874"/>
              <a:ext cx="7371107" cy="489770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12119AF-40D5-C345-9108-C20AEAEAFAB3}"/>
                </a:ext>
              </a:extLst>
            </p:cNvPr>
            <p:cNvSpPr/>
            <p:nvPr/>
          </p:nvSpPr>
          <p:spPr>
            <a:xfrm>
              <a:off x="4004938" y="315833"/>
              <a:ext cx="1381434" cy="89892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Input Image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AD160F-CFEB-EF4A-B71A-168AA3F6DA81}"/>
                </a:ext>
              </a:extLst>
            </p:cNvPr>
            <p:cNvSpPr/>
            <p:nvPr/>
          </p:nvSpPr>
          <p:spPr>
            <a:xfrm>
              <a:off x="5783361" y="341424"/>
              <a:ext cx="1882084" cy="8477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Unconstrained (Tuned)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82BEEEA-64C8-4F49-820B-538C2C528E94}"/>
                </a:ext>
              </a:extLst>
            </p:cNvPr>
            <p:cNvSpPr/>
            <p:nvPr/>
          </p:nvSpPr>
          <p:spPr>
            <a:xfrm>
              <a:off x="7701168" y="530850"/>
              <a:ext cx="2176364" cy="46889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SIT-GAN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9DADAD6-5BD6-7744-999D-769FBB9D43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67463"/>
            <a:stretch/>
          </p:blipFill>
          <p:spPr>
            <a:xfrm>
              <a:off x="3796675" y="1034277"/>
              <a:ext cx="1782341" cy="2134119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CA94CDA-1FFA-6B4E-8E63-8E2E15B590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3848" r="33615"/>
            <a:stretch/>
          </p:blipFill>
          <p:spPr>
            <a:xfrm>
              <a:off x="5818829" y="1034277"/>
              <a:ext cx="1782341" cy="2134119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34C42D0-1CD5-6D4E-A68F-78397B1E45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7485" r="-22"/>
            <a:stretch/>
          </p:blipFill>
          <p:spPr>
            <a:xfrm>
              <a:off x="7880318" y="1034277"/>
              <a:ext cx="1782341" cy="2134119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C73B36B-6F62-EC48-AC41-E46FC4BCB1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782" t="26847" r="79234" b="49938"/>
            <a:stretch/>
          </p:blipFill>
          <p:spPr>
            <a:xfrm>
              <a:off x="3869510" y="3148859"/>
              <a:ext cx="1638078" cy="1648938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E3A3FB1-28C6-1541-AAE2-8B1B7156B2C5}"/>
                </a:ext>
              </a:extLst>
            </p:cNvPr>
            <p:cNvSpPr/>
            <p:nvPr/>
          </p:nvSpPr>
          <p:spPr>
            <a:xfrm>
              <a:off x="2532548" y="1503922"/>
              <a:ext cx="1293219" cy="11846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Age Decrease</a:t>
              </a:r>
            </a:p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(81-51)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BE00AB4-CC83-B243-B113-70D3D608E1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5435" t="26847" r="45581" b="49938"/>
            <a:stretch/>
          </p:blipFill>
          <p:spPr>
            <a:xfrm>
              <a:off x="5897279" y="3148859"/>
              <a:ext cx="1638078" cy="1648938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787C5D6-12ED-894F-BEEA-F68D631DCF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088" t="26847" r="11928" b="49938"/>
            <a:stretch/>
          </p:blipFill>
          <p:spPr>
            <a:xfrm>
              <a:off x="7914651" y="3148859"/>
              <a:ext cx="1638078" cy="1648938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FA157F9-954A-AF4D-AC86-1A5DAA01BEC0}"/>
                </a:ext>
              </a:extLst>
            </p:cNvPr>
            <p:cNvSpPr/>
            <p:nvPr/>
          </p:nvSpPr>
          <p:spPr>
            <a:xfrm>
              <a:off x="6461190" y="1608425"/>
              <a:ext cx="483713" cy="48266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EDC359F-397F-894B-8583-79866CD68047}"/>
                </a:ext>
              </a:extLst>
            </p:cNvPr>
            <p:cNvSpPr/>
            <p:nvPr/>
          </p:nvSpPr>
          <p:spPr>
            <a:xfrm>
              <a:off x="4449463" y="1608425"/>
              <a:ext cx="483713" cy="48266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0B8257C-1024-4A43-92C5-15481CFFC0A3}"/>
                </a:ext>
              </a:extLst>
            </p:cNvPr>
            <p:cNvSpPr/>
            <p:nvPr/>
          </p:nvSpPr>
          <p:spPr>
            <a:xfrm>
              <a:off x="8510646" y="1608425"/>
              <a:ext cx="483713" cy="48266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7572969D-9D1E-D14E-B26D-41742240886A}"/>
              </a:ext>
            </a:extLst>
          </p:cNvPr>
          <p:cNvSpPr/>
          <p:nvPr/>
        </p:nvSpPr>
        <p:spPr>
          <a:xfrm>
            <a:off x="315684" y="1554644"/>
            <a:ext cx="263237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SIT-GAN avoids adding partial volume-like effects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578A52-E281-074B-B769-9B0D8A65B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343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4421EE1-0AD2-454E-98EE-0370256058CA}"/>
              </a:ext>
            </a:extLst>
          </p:cNvPr>
          <p:cNvGrpSpPr/>
          <p:nvPr/>
        </p:nvGrpSpPr>
        <p:grpSpPr>
          <a:xfrm>
            <a:off x="3258589" y="1021743"/>
            <a:ext cx="8617726" cy="5836257"/>
            <a:chOff x="2506425" y="315833"/>
            <a:chExt cx="7371107" cy="499199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AFF863E-F4D6-2D41-B5CC-695693EEC641}"/>
                </a:ext>
              </a:extLst>
            </p:cNvPr>
            <p:cNvSpPr/>
            <p:nvPr/>
          </p:nvSpPr>
          <p:spPr>
            <a:xfrm>
              <a:off x="2506425" y="351874"/>
              <a:ext cx="7371107" cy="495595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4FDAAC8-8748-F84E-89B7-383682E476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-1" r="65479"/>
            <a:stretch/>
          </p:blipFill>
          <p:spPr>
            <a:xfrm>
              <a:off x="3833515" y="1178721"/>
              <a:ext cx="1857456" cy="2129803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457A85B-2785-D341-8CD4-4CF0CF12E21D}"/>
                </a:ext>
              </a:extLst>
            </p:cNvPr>
            <p:cNvSpPr/>
            <p:nvPr/>
          </p:nvSpPr>
          <p:spPr>
            <a:xfrm>
              <a:off x="4004938" y="315833"/>
              <a:ext cx="1381434" cy="89892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Input Image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7A2D370-9308-294E-A0E0-EEEC1F4F26DC}"/>
                </a:ext>
              </a:extLst>
            </p:cNvPr>
            <p:cNvSpPr/>
            <p:nvPr/>
          </p:nvSpPr>
          <p:spPr>
            <a:xfrm>
              <a:off x="5783361" y="341424"/>
              <a:ext cx="1882084" cy="8477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Unconstrained (Tuned)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2CDDE0D-2B15-9047-A7A3-0CA0727EA1B6}"/>
                </a:ext>
              </a:extLst>
            </p:cNvPr>
            <p:cNvSpPr/>
            <p:nvPr/>
          </p:nvSpPr>
          <p:spPr>
            <a:xfrm>
              <a:off x="7701168" y="530850"/>
              <a:ext cx="2176364" cy="46889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SIT-GAN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115065E6-DF64-8645-BA30-456441D1D0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7056"/>
            <a:stretch/>
          </p:blipFill>
          <p:spPr>
            <a:xfrm>
              <a:off x="7888884" y="1178721"/>
              <a:ext cx="1772585" cy="2129803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0B6FD19-D4D4-D54F-B648-AF21F5F943D0}"/>
                </a:ext>
              </a:extLst>
            </p:cNvPr>
            <p:cNvSpPr/>
            <p:nvPr/>
          </p:nvSpPr>
          <p:spPr>
            <a:xfrm>
              <a:off x="8870853" y="1550168"/>
              <a:ext cx="570169" cy="57800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7423CF5-90CE-6540-B2BF-431E4A5EFB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542" r="32863"/>
            <a:stretch/>
          </p:blipFill>
          <p:spPr>
            <a:xfrm>
              <a:off x="5779323" y="1178721"/>
              <a:ext cx="1861355" cy="2129803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960456F-E52B-7440-A09C-B486FAC21B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2266" t="18481" r="37675" b="56061"/>
            <a:stretch/>
          </p:blipFill>
          <p:spPr>
            <a:xfrm>
              <a:off x="5869163" y="3288381"/>
              <a:ext cx="1632100" cy="1635046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9D160183-C6B4-ED46-87D1-ABCBC7DA68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5471" t="18481" r="4558" b="56061"/>
            <a:stretch/>
          </p:blipFill>
          <p:spPr>
            <a:xfrm>
              <a:off x="7943616" y="3288381"/>
              <a:ext cx="1617772" cy="1635046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52F2787B-FD9F-B74D-8A87-E9B988CD1E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496" t="18481" r="71400" b="56061"/>
            <a:stretch/>
          </p:blipFill>
          <p:spPr>
            <a:xfrm>
              <a:off x="3868161" y="3288382"/>
              <a:ext cx="1639370" cy="1635044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E9D5DDF-EB84-DE4B-8F25-F8922454E907}"/>
                </a:ext>
              </a:extLst>
            </p:cNvPr>
            <p:cNvSpPr/>
            <p:nvPr/>
          </p:nvSpPr>
          <p:spPr>
            <a:xfrm>
              <a:off x="6813725" y="1550168"/>
              <a:ext cx="570169" cy="57800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9EF4C12-2326-D940-8A4A-4AEE41E0AD26}"/>
                </a:ext>
              </a:extLst>
            </p:cNvPr>
            <p:cNvSpPr/>
            <p:nvPr/>
          </p:nvSpPr>
          <p:spPr>
            <a:xfrm>
              <a:off x="4816202" y="1550168"/>
              <a:ext cx="570169" cy="57800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E54612B-E00A-554A-BFCB-56FF13DAF5CB}"/>
                </a:ext>
              </a:extLst>
            </p:cNvPr>
            <p:cNvSpPr/>
            <p:nvPr/>
          </p:nvSpPr>
          <p:spPr>
            <a:xfrm>
              <a:off x="2607998" y="1651277"/>
              <a:ext cx="1191646" cy="11846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Age Increase</a:t>
              </a:r>
            </a:p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(46-86)</a:t>
              </a:r>
            </a:p>
          </p:txBody>
        </p: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14AB2A48-A3DB-FA4C-9844-1630B93DC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85" y="29189"/>
            <a:ext cx="11352573" cy="1026879"/>
          </a:xfrm>
        </p:spPr>
        <p:txBody>
          <a:bodyPr/>
          <a:lstStyle/>
          <a:p>
            <a:r>
              <a:rPr lang="en-US" dirty="0"/>
              <a:t>Example Comparison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F6C118C-0772-B140-99DE-57A4A8DDF5B7}"/>
              </a:ext>
            </a:extLst>
          </p:cNvPr>
          <p:cNvSpPr/>
          <p:nvPr/>
        </p:nvSpPr>
        <p:spPr>
          <a:xfrm>
            <a:off x="315684" y="1565095"/>
            <a:ext cx="251301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SIT-GAN avoids adding dark streaking across sulci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16466E-3A87-E84C-8342-C6358A477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901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52D153-68B5-DD44-8810-59AE83DB3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4776" y="1241881"/>
            <a:ext cx="6842448" cy="551228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9006DE-232E-CE46-8779-CCA7568E2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7315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06524-6F71-674E-81D0-20B23483AAD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0263" y="1449977"/>
            <a:ext cx="11197995" cy="4084549"/>
          </a:xfrm>
        </p:spPr>
        <p:txBody>
          <a:bodyPr>
            <a:normAutofit fontScale="92500" lnSpcReduction="10000"/>
          </a:bodyPr>
          <a:lstStyle/>
          <a:p>
            <a:pPr>
              <a:buClr>
                <a:srgbClr val="000000"/>
              </a:buClr>
            </a:pPr>
            <a:r>
              <a:rPr lang="en-US" sz="3200" dirty="0"/>
              <a:t>Spatial-intensity transforms achieve superior image fidelity in medical image-to-image translation</a:t>
            </a:r>
          </a:p>
          <a:p>
            <a:pPr>
              <a:buClr>
                <a:srgbClr val="000000"/>
              </a:buClr>
            </a:pPr>
            <a:r>
              <a:rPr lang="en-US" sz="3200" dirty="0"/>
              <a:t>SIT-GAN provides a disentangled view of changes in shape and tissue appearance</a:t>
            </a:r>
          </a:p>
          <a:p>
            <a:pPr>
              <a:buClr>
                <a:srgbClr val="000000"/>
              </a:buClr>
            </a:pPr>
            <a:endParaRPr lang="en-US" sz="3200" b="1" dirty="0"/>
          </a:p>
          <a:p>
            <a:pPr marL="0" indent="0">
              <a:buClr>
                <a:srgbClr val="000000"/>
              </a:buClr>
              <a:buNone/>
            </a:pPr>
            <a:r>
              <a:rPr lang="en-US" sz="3200" b="1" dirty="0"/>
              <a:t>Future Work</a:t>
            </a:r>
          </a:p>
          <a:p>
            <a:pPr>
              <a:buClr>
                <a:srgbClr val="000000"/>
              </a:buClr>
            </a:pPr>
            <a:r>
              <a:rPr lang="en-US" sz="3200" dirty="0"/>
              <a:t>Explore the tradeoff between image fidelity and target domain matching</a:t>
            </a:r>
          </a:p>
          <a:p>
            <a:pPr>
              <a:buClr>
                <a:srgbClr val="000000"/>
              </a:buClr>
            </a:pPr>
            <a:r>
              <a:rPr lang="en-US" sz="3200" dirty="0"/>
              <a:t>Extend 2D generative models to 3D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A8C0BC-C0B8-2741-AD0E-64985F56CE06}"/>
              </a:ext>
            </a:extLst>
          </p:cNvPr>
          <p:cNvSpPr/>
          <p:nvPr/>
        </p:nvSpPr>
        <p:spPr>
          <a:xfrm>
            <a:off x="523742" y="5859373"/>
            <a:ext cx="116094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Acknowledgments</a:t>
            </a:r>
          </a:p>
          <a:p>
            <a:r>
              <a:rPr lang="en-US" dirty="0"/>
              <a:t>This work was supported by NIH NIBIB NAC P41EB015902, NIH NINDS U19NS115388, NIH NINDS R01NS086905, </a:t>
            </a:r>
            <a:r>
              <a:rPr lang="en-US" dirty="0" err="1"/>
              <a:t>Wistron</a:t>
            </a:r>
            <a:r>
              <a:rPr lang="en-US" dirty="0"/>
              <a:t> Corporation, Takeda Pharmaceuticals and the Siebel Foundation.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884DEE-6F7B-1547-8F62-13868A48F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418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Medical Image-to-Image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06524-6F71-674E-81D0-20B23483AAD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0263" y="1449977"/>
            <a:ext cx="11197995" cy="13573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 focus on visualizing changes in patient attributes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2DCE1A-4716-3C4E-AF4F-86790F2D13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7463"/>
          <a:stretch/>
        </p:blipFill>
        <p:spPr>
          <a:xfrm>
            <a:off x="8917786" y="2620923"/>
            <a:ext cx="2327686" cy="278709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E6F7C1-3E03-C04D-AA5C-6230ECAB8F10}"/>
              </a:ext>
            </a:extLst>
          </p:cNvPr>
          <p:cNvSpPr txBox="1">
            <a:spLocks/>
          </p:cNvSpPr>
          <p:nvPr/>
        </p:nvSpPr>
        <p:spPr>
          <a:xfrm>
            <a:off x="946526" y="5493474"/>
            <a:ext cx="2327689" cy="5143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Input Image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C655EEF-DB03-5149-96CA-15E776336EA9}"/>
              </a:ext>
            </a:extLst>
          </p:cNvPr>
          <p:cNvSpPr txBox="1">
            <a:spLocks/>
          </p:cNvSpPr>
          <p:nvPr/>
        </p:nvSpPr>
        <p:spPr>
          <a:xfrm>
            <a:off x="3911824" y="4184437"/>
            <a:ext cx="4368352" cy="15303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Franklin Gothic Book" panose="020B0503020102020204" pitchFamily="34" charset="0"/>
              <a:buNone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Desired change in attributes</a:t>
            </a:r>
          </a:p>
          <a:p>
            <a:pPr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Age +20 years</a:t>
            </a:r>
          </a:p>
          <a:p>
            <a:pPr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Disease severity -1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704F7A-EBBD-A54F-9AB4-3DC7DC78CD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485" r="-22"/>
          <a:stretch/>
        </p:blipFill>
        <p:spPr>
          <a:xfrm>
            <a:off x="946527" y="2620923"/>
            <a:ext cx="2327686" cy="27871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5712C0E-C2EC-034D-8CA1-D801D8625B11}"/>
              </a:ext>
            </a:extLst>
          </p:cNvPr>
          <p:cNvSpPr txBox="1">
            <a:spLocks/>
          </p:cNvSpPr>
          <p:nvPr/>
        </p:nvSpPr>
        <p:spPr>
          <a:xfrm>
            <a:off x="8917786" y="5493473"/>
            <a:ext cx="2327689" cy="5143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Output Image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A199E50A-68C1-B044-BF37-A0D27E6DBCA8}"/>
              </a:ext>
            </a:extLst>
          </p:cNvPr>
          <p:cNvSpPr/>
          <p:nvPr/>
        </p:nvSpPr>
        <p:spPr>
          <a:xfrm>
            <a:off x="4755855" y="3342116"/>
            <a:ext cx="2680290" cy="61148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A0457C-4417-E94C-ADBE-704E565AA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491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06524-6F71-674E-81D0-20B23483AAD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0263" y="1449977"/>
            <a:ext cx="11197995" cy="5102634"/>
          </a:xfrm>
        </p:spPr>
        <p:txBody>
          <a:bodyPr>
            <a:normAutofit/>
          </a:bodyPr>
          <a:lstStyle/>
          <a:p>
            <a:r>
              <a:rPr lang="en-US" sz="3200" dirty="0"/>
              <a:t>Conditional generative adversarial networks (</a:t>
            </a:r>
            <a:r>
              <a:rPr lang="en-US" sz="3200" dirty="0" err="1"/>
              <a:t>cGANs</a:t>
            </a:r>
            <a:r>
              <a:rPr lang="en-US" sz="3200" dirty="0"/>
              <a:t>) present a general purpose ML method</a:t>
            </a:r>
          </a:p>
          <a:p>
            <a:endParaRPr lang="en-US" sz="3200" dirty="0"/>
          </a:p>
          <a:p>
            <a:r>
              <a:rPr lang="en-US" sz="3200" dirty="0"/>
              <a:t>But can create artifacts, especially with small or noisy training datasets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5014A-D130-0142-86F4-9E617EBBF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984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2D66757-8609-4E4B-AD4C-F6674E721F55}"/>
              </a:ext>
            </a:extLst>
          </p:cNvPr>
          <p:cNvGrpSpPr/>
          <p:nvPr/>
        </p:nvGrpSpPr>
        <p:grpSpPr>
          <a:xfrm>
            <a:off x="224103" y="1098145"/>
            <a:ext cx="5523903" cy="5102634"/>
            <a:chOff x="2506425" y="315833"/>
            <a:chExt cx="5404133" cy="499199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32F50A2-FBBE-694B-8692-B62FF44EAA3E}"/>
                </a:ext>
              </a:extLst>
            </p:cNvPr>
            <p:cNvSpPr/>
            <p:nvPr/>
          </p:nvSpPr>
          <p:spPr>
            <a:xfrm>
              <a:off x="2506425" y="351874"/>
              <a:ext cx="5404133" cy="495595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5B4F40-84E6-5A49-93BB-518B4D5D03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-1" r="65479"/>
            <a:stretch/>
          </p:blipFill>
          <p:spPr>
            <a:xfrm>
              <a:off x="3833515" y="1178721"/>
              <a:ext cx="1857456" cy="2129803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4AF12B8-B59D-F74F-87C8-07CC63935550}"/>
                </a:ext>
              </a:extLst>
            </p:cNvPr>
            <p:cNvSpPr/>
            <p:nvPr/>
          </p:nvSpPr>
          <p:spPr>
            <a:xfrm>
              <a:off x="4004938" y="315833"/>
              <a:ext cx="1381434" cy="89892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Input Image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B25E613-3004-D04B-8532-98B900BB6F95}"/>
                </a:ext>
              </a:extLst>
            </p:cNvPr>
            <p:cNvSpPr/>
            <p:nvPr/>
          </p:nvSpPr>
          <p:spPr>
            <a:xfrm>
              <a:off x="5783361" y="341424"/>
              <a:ext cx="1882084" cy="8477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cGAN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Output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C40D05F-CCFA-A44E-9BE1-C10B14AB90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542" r="32863"/>
            <a:stretch/>
          </p:blipFill>
          <p:spPr>
            <a:xfrm>
              <a:off x="5779323" y="1178721"/>
              <a:ext cx="1861355" cy="212980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7A79EB5-FBDA-B341-872D-46F4AFF036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2266" t="18481" r="37675" b="56061"/>
            <a:stretch/>
          </p:blipFill>
          <p:spPr>
            <a:xfrm>
              <a:off x="5869163" y="3288381"/>
              <a:ext cx="1632100" cy="163504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9C87B4C-22DC-A14F-9BC3-FDDEBBDA50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496" t="18481" r="71400" b="56061"/>
            <a:stretch/>
          </p:blipFill>
          <p:spPr>
            <a:xfrm>
              <a:off x="3868161" y="3288382"/>
              <a:ext cx="1639370" cy="163504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8EA2EAE-D9C7-3C45-A371-F918179DCF61}"/>
                </a:ext>
              </a:extLst>
            </p:cNvPr>
            <p:cNvSpPr/>
            <p:nvPr/>
          </p:nvSpPr>
          <p:spPr>
            <a:xfrm>
              <a:off x="6813725" y="1550168"/>
              <a:ext cx="570169" cy="57800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92D0F1F-A744-9244-A5C9-06E4B52C02D3}"/>
                </a:ext>
              </a:extLst>
            </p:cNvPr>
            <p:cNvSpPr/>
            <p:nvPr/>
          </p:nvSpPr>
          <p:spPr>
            <a:xfrm>
              <a:off x="4816202" y="1550168"/>
              <a:ext cx="570169" cy="57800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89FE390-6206-884B-BE2E-E6C2BE15A926}"/>
                </a:ext>
              </a:extLst>
            </p:cNvPr>
            <p:cNvSpPr/>
            <p:nvPr/>
          </p:nvSpPr>
          <p:spPr>
            <a:xfrm>
              <a:off x="2607998" y="1651277"/>
              <a:ext cx="1191646" cy="11846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Age Increase</a:t>
              </a:r>
            </a:p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(46-86)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550213F-36D3-554E-A827-F65CF928B5BF}"/>
              </a:ext>
            </a:extLst>
          </p:cNvPr>
          <p:cNvGrpSpPr/>
          <p:nvPr/>
        </p:nvGrpSpPr>
        <p:grpSpPr>
          <a:xfrm>
            <a:off x="6089038" y="1098146"/>
            <a:ext cx="5807650" cy="5102634"/>
            <a:chOff x="2506426" y="315833"/>
            <a:chExt cx="5615421" cy="493374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31C63E-1178-224D-BD2D-B76CCA827825}"/>
                </a:ext>
              </a:extLst>
            </p:cNvPr>
            <p:cNvSpPr/>
            <p:nvPr/>
          </p:nvSpPr>
          <p:spPr>
            <a:xfrm>
              <a:off x="2506426" y="351874"/>
              <a:ext cx="5615421" cy="489770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4915DBC-3EF8-B04D-802B-D31E59303641}"/>
                </a:ext>
              </a:extLst>
            </p:cNvPr>
            <p:cNvSpPr/>
            <p:nvPr/>
          </p:nvSpPr>
          <p:spPr>
            <a:xfrm>
              <a:off x="4004938" y="315833"/>
              <a:ext cx="1381434" cy="89892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Input Image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74DFFC3-1D75-FF4E-B30D-08C7DFFC278C}"/>
                </a:ext>
              </a:extLst>
            </p:cNvPr>
            <p:cNvSpPr/>
            <p:nvPr/>
          </p:nvSpPr>
          <p:spPr>
            <a:xfrm>
              <a:off x="5783361" y="341424"/>
              <a:ext cx="1882084" cy="8477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cGAN</a:t>
              </a: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Output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CCDECEA-EE0A-DA47-95FA-96F1A6443D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463"/>
            <a:stretch/>
          </p:blipFill>
          <p:spPr>
            <a:xfrm>
              <a:off x="3796675" y="1034277"/>
              <a:ext cx="1782341" cy="2134119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56FEF3C-53C9-0744-9666-32CFACB9E7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3848" r="33615"/>
            <a:stretch/>
          </p:blipFill>
          <p:spPr>
            <a:xfrm>
              <a:off x="5818829" y="1034277"/>
              <a:ext cx="1782341" cy="2134119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60E2659-7F04-8B4F-8279-F7D36494CA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1782" t="26847" r="79234" b="49938"/>
            <a:stretch/>
          </p:blipFill>
          <p:spPr>
            <a:xfrm>
              <a:off x="3869510" y="3148859"/>
              <a:ext cx="1638078" cy="1648938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745B081-6842-9D44-9D38-85FEE6B03677}"/>
                </a:ext>
              </a:extLst>
            </p:cNvPr>
            <p:cNvSpPr/>
            <p:nvPr/>
          </p:nvSpPr>
          <p:spPr>
            <a:xfrm>
              <a:off x="2573670" y="1503922"/>
              <a:ext cx="1293219" cy="11846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Age Decrease</a:t>
              </a:r>
            </a:p>
            <a:p>
              <a:pPr algn="ctr">
                <a:lnSpc>
                  <a:spcPct val="90000"/>
                </a:lnSpc>
                <a:spcBef>
                  <a:spcPts val="1000"/>
                </a:spcBef>
                <a:buClr>
                  <a:srgbClr val="000000"/>
                </a:buClr>
              </a:pPr>
              <a:r>
                <a:rPr lang="en-US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(81-51)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D4A9203-46EA-3D45-9D4E-319DC5D14A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5435" t="26847" r="45581" b="49938"/>
            <a:stretch/>
          </p:blipFill>
          <p:spPr>
            <a:xfrm>
              <a:off x="5897279" y="3148859"/>
              <a:ext cx="1638078" cy="1648938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B12F140-5BAF-9A4E-AB2E-71DA170AA605}"/>
                </a:ext>
              </a:extLst>
            </p:cNvPr>
            <p:cNvSpPr/>
            <p:nvPr/>
          </p:nvSpPr>
          <p:spPr>
            <a:xfrm>
              <a:off x="6461190" y="1608425"/>
              <a:ext cx="483713" cy="48266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394A6D5-7F8E-DE45-A0BA-0DB4AFA8392C}"/>
                </a:ext>
              </a:extLst>
            </p:cNvPr>
            <p:cNvSpPr/>
            <p:nvPr/>
          </p:nvSpPr>
          <p:spPr>
            <a:xfrm>
              <a:off x="4449463" y="1608425"/>
              <a:ext cx="483713" cy="48266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D3320E9-4CCF-CF4B-B05C-4C68ADD1B92C}"/>
              </a:ext>
            </a:extLst>
          </p:cNvPr>
          <p:cNvSpPr/>
          <p:nvPr/>
        </p:nvSpPr>
        <p:spPr>
          <a:xfrm>
            <a:off x="1755827" y="6242857"/>
            <a:ext cx="854432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Can we tailor </a:t>
            </a:r>
            <a:r>
              <a:rPr lang="en-US" sz="3200" dirty="0" err="1"/>
              <a:t>cGANs</a:t>
            </a:r>
            <a:r>
              <a:rPr lang="en-US" sz="3200" dirty="0"/>
              <a:t> to this task and domain?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15673AF-71C9-BE4E-808C-099B4E6FE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08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06524-6F71-674E-81D0-20B23483AAD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0263" y="1449977"/>
            <a:ext cx="11197995" cy="5102634"/>
          </a:xfrm>
        </p:spPr>
        <p:txBody>
          <a:bodyPr>
            <a:normAutofit/>
          </a:bodyPr>
          <a:lstStyle/>
          <a:p>
            <a:r>
              <a:rPr lang="en-US" sz="3200" b="1" dirty="0"/>
              <a:t>Identity-preservation loss</a:t>
            </a:r>
            <a:r>
              <a:rPr lang="en-US" sz="3200" dirty="0"/>
              <a:t>: small changes in age should result in small changes in image intensity</a:t>
            </a:r>
          </a:p>
          <a:p>
            <a:pPr marL="457200" lvl="1" indent="0">
              <a:buNone/>
            </a:pPr>
            <a:r>
              <a:rPr lang="en-US" sz="2000" dirty="0"/>
              <a:t>Xia et al. Consistent Brain Ageing Synthesis. MICCAI 2019.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3200" b="1" dirty="0"/>
              <a:t>Biological constraints</a:t>
            </a:r>
            <a:r>
              <a:rPr lang="en-US" sz="3200" dirty="0"/>
              <a:t>: incorporate prior knowledge of how intensity of anatomical regions should change with age</a:t>
            </a:r>
          </a:p>
          <a:p>
            <a:pPr marL="457200" lvl="1" indent="0">
              <a:buNone/>
            </a:pPr>
            <a:r>
              <a:rPr lang="en-US" sz="2000" dirty="0"/>
              <a:t>Ravi et al. Degenerative adversarial neuroimage nets: Generating images that mimic disease progression. MICCAI 2019.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More general priors?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2CE9D-DBCD-A046-B4A6-817A66E1D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759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Priors for Medical Image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06524-6F71-674E-81D0-20B23483AAD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0263" y="1449977"/>
            <a:ext cx="11197995" cy="5102634"/>
          </a:xfrm>
        </p:spPr>
        <p:txBody>
          <a:bodyPr>
            <a:normAutofit/>
          </a:bodyPr>
          <a:lstStyle/>
          <a:p>
            <a:r>
              <a:rPr lang="en-US" sz="3200" dirty="0"/>
              <a:t>Morphological changes should be smooth</a:t>
            </a:r>
          </a:p>
          <a:p>
            <a:r>
              <a:rPr lang="en-US" sz="3200" dirty="0"/>
              <a:t>Intensity differences should be localized or smooth</a:t>
            </a:r>
          </a:p>
          <a:p>
            <a:endParaRPr lang="en-US" sz="3200" dirty="0"/>
          </a:p>
          <a:p>
            <a:r>
              <a:rPr lang="en-US" sz="3200" dirty="0"/>
              <a:t>How do we incorporate this in a conditional GAN?</a:t>
            </a:r>
          </a:p>
          <a:p>
            <a:pPr lvl="1"/>
            <a:r>
              <a:rPr lang="en-US" sz="3200" dirty="0"/>
              <a:t>Output transforms instead of an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98D2B5-4417-1B45-BEC4-F29B7C7A4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754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Spatial-Intensity Transform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CEB00D-C224-ED4B-B6D7-C682FF0F3E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566"/>
          <a:stretch/>
        </p:blipFill>
        <p:spPr>
          <a:xfrm>
            <a:off x="292656" y="1430949"/>
            <a:ext cx="11899344" cy="462321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44EB3D-F86D-5F4E-8EB7-70F2B693F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54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2BF62-9B02-204A-915D-3E44C620A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Spatial-Intensity </a:t>
            </a:r>
            <a:r>
              <a:rPr lang="en-US" dirty="0" err="1"/>
              <a:t>Regularizers</a:t>
            </a:r>
            <a:endParaRPr lang="en-US" dirty="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BDF86ADD-BAAF-1344-9884-FC0D0ADC3A0F}"/>
              </a:ext>
            </a:extLst>
          </p:cNvPr>
          <p:cNvSpPr/>
          <p:nvPr/>
        </p:nvSpPr>
        <p:spPr>
          <a:xfrm>
            <a:off x="803660" y="4253690"/>
            <a:ext cx="43045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Smooth deformation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D210F5-BB54-B640-9144-133C38895BF0}"/>
              </a:ext>
            </a:extLst>
          </p:cNvPr>
          <p:cNvSpPr/>
          <p:nvPr/>
        </p:nvSpPr>
        <p:spPr>
          <a:xfrm>
            <a:off x="803659" y="5713229"/>
            <a:ext cx="50738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Sparse intensity changes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43CE17-EA14-B141-87CB-826194FC2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6500" y="5364590"/>
            <a:ext cx="5194300" cy="1397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FA7108-1A62-5E44-90B4-C4B034E369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3641" y="3840061"/>
            <a:ext cx="5854700" cy="1524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01BBD3-11E3-DA4A-B044-3FB299432E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566"/>
          <a:stretch/>
        </p:blipFill>
        <p:spPr>
          <a:xfrm>
            <a:off x="2838632" y="1259666"/>
            <a:ext cx="6807392" cy="264485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AEC2E2-098E-2840-9ACC-6D9CD633D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B656B-1D4C-4693-B2DE-D7EA6C99149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2800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Custom 3">
      <a:dk1>
        <a:srgbClr val="000000"/>
      </a:dk1>
      <a:lt1>
        <a:srgbClr val="FEFFFE"/>
      </a:lt1>
      <a:dk2>
        <a:srgbClr val="44546A"/>
      </a:dk2>
      <a:lt2>
        <a:srgbClr val="E7E6E6"/>
      </a:lt2>
      <a:accent1>
        <a:srgbClr val="175B73"/>
      </a:accent1>
      <a:accent2>
        <a:srgbClr val="CD0909"/>
      </a:accent2>
      <a:accent3>
        <a:srgbClr val="3F7830"/>
      </a:accent3>
      <a:accent4>
        <a:srgbClr val="084CFC"/>
      </a:accent4>
      <a:accent5>
        <a:srgbClr val="1C2578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runge Textur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37739</TotalTime>
  <Words>615</Words>
  <Application>Microsoft Macintosh PowerPoint</Application>
  <PresentationFormat>Widescreen</PresentationFormat>
  <Paragraphs>154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Franklin Gothic Book</vt:lpstr>
      <vt:lpstr>office theme</vt:lpstr>
      <vt:lpstr>Spatial-Intensity Transform GANs  for High Fidelity Medical Image-to-Image Translation</vt:lpstr>
      <vt:lpstr>Medical Image-to-Image Translation</vt:lpstr>
      <vt:lpstr>Medical Image-to-Image Translation</vt:lpstr>
      <vt:lpstr>Motivation</vt:lpstr>
      <vt:lpstr>Motivation</vt:lpstr>
      <vt:lpstr>Previous Work</vt:lpstr>
      <vt:lpstr>Priors for Medical Image Translation</vt:lpstr>
      <vt:lpstr>Spatial-Intensity Transform</vt:lpstr>
      <vt:lpstr>Spatial-Intensity Regularizers</vt:lpstr>
      <vt:lpstr>Model Training</vt:lpstr>
      <vt:lpstr>Model Training</vt:lpstr>
      <vt:lpstr>Model Training</vt:lpstr>
      <vt:lpstr>Model Training</vt:lpstr>
      <vt:lpstr>Experiments</vt:lpstr>
      <vt:lpstr>Example Outputs</vt:lpstr>
      <vt:lpstr>Example Output</vt:lpstr>
      <vt:lpstr>Network Comparison</vt:lpstr>
      <vt:lpstr>Evaluating Model Performance</vt:lpstr>
      <vt:lpstr>Model Performance</vt:lpstr>
      <vt:lpstr>Example Comparison</vt:lpstr>
      <vt:lpstr>Example Comparison</vt:lpstr>
      <vt:lpstr>Model Performance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Armando Solar-Lezama</dc:creator>
  <cp:lastModifiedBy>Clinton W</cp:lastModifiedBy>
  <cp:revision>872</cp:revision>
  <cp:lastPrinted>2020-09-11T01:45:01Z</cp:lastPrinted>
  <dcterms:created xsi:type="dcterms:W3CDTF">2014-09-23T19:26:18Z</dcterms:created>
  <dcterms:modified xsi:type="dcterms:W3CDTF">2020-10-15T01:40:02Z</dcterms:modified>
</cp:coreProperties>
</file>

<file path=docProps/thumbnail.jpeg>
</file>